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</p:sldIdLst>
  <p:sldSz cx="18288000" cy="10287000"/>
  <p:notesSz cx="6858000" cy="9144000"/>
  <p:embeddedFontLst>
    <p:embeddedFont>
      <p:font typeface="Georgia Pro" panose="020B0604020202020204" charset="0"/>
      <p:regular r:id="rId25"/>
    </p:embeddedFont>
    <p:embeddedFont>
      <p:font typeface="IBM Plex Sans Bold" panose="020B0604020202020204" charset="0"/>
      <p:regular r:id="rId26"/>
    </p:embeddedFont>
    <p:embeddedFont>
      <p:font typeface="Georgia Pro Bold" panose="020B0604020202020204" charset="0"/>
      <p:regular r:id="rId27"/>
    </p:embeddedFont>
    <p:embeddedFont>
      <p:font typeface="IBM Plex Sans" panose="020B0604020202020204" charset="0"/>
      <p:regular r:id="rId28"/>
    </p:embeddedFont>
    <p:embeddedFont>
      <p:font typeface="Poppins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henriqueyamahata/bank-marketing" TargetMode="External"/><Relationship Id="rId5" Type="http://schemas.openxmlformats.org/officeDocument/2006/relationships/hyperlink" Target="https://www.analyticsvidhya.com/blog/2022/02/k-fold-cross-validation-technique-and-its-essentials/" TargetMode="External"/><Relationship Id="rId4" Type="http://schemas.openxmlformats.org/officeDocument/2006/relationships/hyperlink" Target="https://www.youtube.com/watch?v=FB5EdxAGxQg&amp;ab_channel=codebas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28700" y="1127332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4470835" y="575257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83557" y="4043318"/>
            <a:ext cx="11920887" cy="3568378"/>
            <a:chOff x="0" y="200025"/>
            <a:chExt cx="15894516" cy="4757836"/>
          </a:xfrm>
        </p:grpSpPr>
        <p:sp>
          <p:nvSpPr>
            <p:cNvPr id="5" name="TextBox 5"/>
            <p:cNvSpPr txBox="1"/>
            <p:nvPr/>
          </p:nvSpPr>
          <p:spPr>
            <a:xfrm>
              <a:off x="0" y="4088307"/>
              <a:ext cx="15894516" cy="869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9"/>
                </a:lnSpc>
              </a:pPr>
              <a:r>
                <a:rPr lang="en-US" sz="3500" dirty="0">
                  <a:solidFill>
                    <a:srgbClr val="000000"/>
                  </a:solidFill>
                  <a:latin typeface="Georgia Pro"/>
                </a:rPr>
                <a:t>Ankit Bhandari </a:t>
              </a:r>
              <a:r>
                <a:rPr lang="en-US" sz="3500" dirty="0" err="1">
                  <a:solidFill>
                    <a:srgbClr val="000000"/>
                  </a:solidFill>
                  <a:latin typeface="Georgia Pro"/>
                </a:rPr>
                <a:t>Kshetri</a:t>
              </a:r>
              <a:r>
                <a:rPr lang="en-US" sz="3500" dirty="0">
                  <a:solidFill>
                    <a:srgbClr val="000000"/>
                  </a:solidFill>
                  <a:latin typeface="Georgia Pro"/>
                </a:rPr>
                <a:t> (21107)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0025"/>
              <a:ext cx="15894516" cy="3516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9999">
                  <a:solidFill>
                    <a:srgbClr val="000000"/>
                  </a:solidFill>
                  <a:latin typeface="IBM Plex Sans Bold"/>
                </a:rPr>
                <a:t>Loan Default Prediction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18374" y="842344"/>
            <a:ext cx="525125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eorgia Pro"/>
              </a:rPr>
              <a:t>Individual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779" y="1598351"/>
            <a:ext cx="4721380" cy="4084709"/>
          </a:xfrm>
          <a:custGeom>
            <a:avLst/>
            <a:gdLst/>
            <a:ahLst/>
            <a:cxnLst/>
            <a:rect l="l" t="t" r="r" b="b"/>
            <a:pathLst>
              <a:path w="4721380" h="4084709">
                <a:moveTo>
                  <a:pt x="0" y="0"/>
                </a:moveTo>
                <a:lnTo>
                  <a:pt x="4721380" y="0"/>
                </a:lnTo>
                <a:lnTo>
                  <a:pt x="4721380" y="4084709"/>
                </a:lnTo>
                <a:lnTo>
                  <a:pt x="0" y="4084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0888" y="6025960"/>
            <a:ext cx="4047162" cy="4163578"/>
          </a:xfrm>
          <a:custGeom>
            <a:avLst/>
            <a:gdLst/>
            <a:ahLst/>
            <a:cxnLst/>
            <a:rect l="l" t="t" r="r" b="b"/>
            <a:pathLst>
              <a:path w="4047162" h="4163578">
                <a:moveTo>
                  <a:pt x="0" y="0"/>
                </a:moveTo>
                <a:lnTo>
                  <a:pt x="4047162" y="0"/>
                </a:lnTo>
                <a:lnTo>
                  <a:pt x="4047162" y="4163578"/>
                </a:lnTo>
                <a:lnTo>
                  <a:pt x="0" y="416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95009" y="3024774"/>
            <a:ext cx="6297982" cy="5312874"/>
          </a:xfrm>
          <a:custGeom>
            <a:avLst/>
            <a:gdLst/>
            <a:ahLst/>
            <a:cxnLst/>
            <a:rect l="l" t="t" r="r" b="b"/>
            <a:pathLst>
              <a:path w="6297982" h="5312874">
                <a:moveTo>
                  <a:pt x="0" y="0"/>
                </a:moveTo>
                <a:lnTo>
                  <a:pt x="6297982" y="0"/>
                </a:lnTo>
                <a:lnTo>
                  <a:pt x="6297982" y="5312874"/>
                </a:lnTo>
                <a:lnTo>
                  <a:pt x="0" y="531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8" r="-22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27168" y="3157900"/>
            <a:ext cx="5316052" cy="5046622"/>
          </a:xfrm>
          <a:custGeom>
            <a:avLst/>
            <a:gdLst/>
            <a:ahLst/>
            <a:cxnLst/>
            <a:rect l="l" t="t" r="r" b="b"/>
            <a:pathLst>
              <a:path w="5316052" h="5046622">
                <a:moveTo>
                  <a:pt x="0" y="0"/>
                </a:moveTo>
                <a:lnTo>
                  <a:pt x="5316051" y="0"/>
                </a:lnTo>
                <a:lnTo>
                  <a:pt x="5316051" y="5046622"/>
                </a:lnTo>
                <a:lnTo>
                  <a:pt x="0" y="504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070302" y="249348"/>
            <a:ext cx="15402590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IBM Plex Sans Bold"/>
              </a:rPr>
              <a:t>Bivariate and multivariate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916263"/>
            <a:ext cx="47213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Georgia Pro Bold"/>
              </a:rPr>
              <a:t>Housing and default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1711" y="1818619"/>
            <a:ext cx="4604577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Georgia Pro Bold"/>
              </a:rPr>
              <a:t>Bank balance and job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2288" y="1828144"/>
            <a:ext cx="4155943" cy="5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Georgia Pro Bold"/>
              </a:rPr>
              <a:t>Total demographics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0" y="5453919"/>
            <a:ext cx="7878345" cy="2371654"/>
          </a:xfrm>
          <a:custGeom>
            <a:avLst/>
            <a:gdLst/>
            <a:ahLst/>
            <a:cxnLst/>
            <a:rect l="l" t="t" r="r" b="b"/>
            <a:pathLst>
              <a:path w="7878345" h="2371654">
                <a:moveTo>
                  <a:pt x="0" y="0"/>
                </a:moveTo>
                <a:lnTo>
                  <a:pt x="7878345" y="0"/>
                </a:lnTo>
                <a:lnTo>
                  <a:pt x="7878345" y="2371655"/>
                </a:lnTo>
                <a:lnTo>
                  <a:pt x="0" y="2371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12206" y="4766239"/>
            <a:ext cx="6631750" cy="5520761"/>
          </a:xfrm>
          <a:custGeom>
            <a:avLst/>
            <a:gdLst/>
            <a:ahLst/>
            <a:cxnLst/>
            <a:rect l="l" t="t" r="r" b="b"/>
            <a:pathLst>
              <a:path w="6631750" h="5520761">
                <a:moveTo>
                  <a:pt x="0" y="0"/>
                </a:moveTo>
                <a:lnTo>
                  <a:pt x="6631750" y="0"/>
                </a:lnTo>
                <a:lnTo>
                  <a:pt x="6631750" y="5520761"/>
                </a:lnTo>
                <a:lnTo>
                  <a:pt x="0" y="552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44815" y="229513"/>
            <a:ext cx="5966531" cy="4488561"/>
          </a:xfrm>
          <a:custGeom>
            <a:avLst/>
            <a:gdLst/>
            <a:ahLst/>
            <a:cxnLst/>
            <a:rect l="l" t="t" r="r" b="b"/>
            <a:pathLst>
              <a:path w="5966531" h="4488561">
                <a:moveTo>
                  <a:pt x="0" y="0"/>
                </a:moveTo>
                <a:lnTo>
                  <a:pt x="5966531" y="0"/>
                </a:lnTo>
                <a:lnTo>
                  <a:pt x="5966531" y="4488561"/>
                </a:lnTo>
                <a:lnTo>
                  <a:pt x="0" y="448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8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5371" y="794452"/>
            <a:ext cx="787834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987069"/>
            <a:ext cx="743215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 Bold"/>
              </a:rPr>
              <a:t> Feature encoding</a:t>
            </a:r>
          </a:p>
          <a:p>
            <a:pPr>
              <a:lnSpc>
                <a:spcPts val="6000"/>
              </a:lnSpc>
            </a:pPr>
            <a:endParaRPr lang="en-US" sz="3000">
              <a:solidFill>
                <a:srgbClr val="000000"/>
              </a:solidFill>
              <a:latin typeface="Georgia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95923" y="145749"/>
            <a:ext cx="7432158" cy="15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3299">
                <a:solidFill>
                  <a:srgbClr val="000000"/>
                </a:solidFill>
                <a:latin typeface="Georgia Pro Bold"/>
              </a:rPr>
              <a:t>2.  Feature selection</a:t>
            </a:r>
          </a:p>
          <a:p>
            <a:pPr>
              <a:lnSpc>
                <a:spcPts val="6000"/>
              </a:lnSpc>
            </a:pPr>
            <a:endParaRPr lang="en-US" sz="3299">
              <a:solidFill>
                <a:srgbClr val="000000"/>
              </a:solidFill>
              <a:latin typeface="Georgia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07627" y="6592122"/>
            <a:ext cx="2375297" cy="100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 Bold"/>
              </a:rPr>
              <a:t>Correlation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eorgia Pro Bold"/>
              </a:rPr>
              <a:t>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2633" y="1889926"/>
            <a:ext cx="4133453" cy="14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Georgia Pro Bold"/>
              </a:rPr>
              <a:t>Principal </a:t>
            </a:r>
          </a:p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Georgia Pro Bold"/>
              </a:rPr>
              <a:t>Component Analysis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eorgia Pro Bold"/>
              </a:rPr>
              <a:t>(PCA)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290342" y="2451837"/>
            <a:ext cx="7799820" cy="6923597"/>
          </a:xfrm>
          <a:custGeom>
            <a:avLst/>
            <a:gdLst/>
            <a:ahLst/>
            <a:cxnLst/>
            <a:rect l="l" t="t" r="r" b="b"/>
            <a:pathLst>
              <a:path w="7799820" h="6923597">
                <a:moveTo>
                  <a:pt x="0" y="0"/>
                </a:moveTo>
                <a:lnTo>
                  <a:pt x="7799820" y="0"/>
                </a:lnTo>
                <a:lnTo>
                  <a:pt x="7799820" y="6923597"/>
                </a:lnTo>
                <a:lnTo>
                  <a:pt x="0" y="692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41004" y="4373364"/>
            <a:ext cx="9446996" cy="1540271"/>
          </a:xfrm>
          <a:custGeom>
            <a:avLst/>
            <a:gdLst/>
            <a:ahLst/>
            <a:cxnLst/>
            <a:rect l="l" t="t" r="r" b="b"/>
            <a:pathLst>
              <a:path w="9446996" h="1540271">
                <a:moveTo>
                  <a:pt x="0" y="0"/>
                </a:moveTo>
                <a:lnTo>
                  <a:pt x="9446996" y="0"/>
                </a:lnTo>
                <a:lnTo>
                  <a:pt x="9446996" y="1540272"/>
                </a:lnTo>
                <a:lnTo>
                  <a:pt x="0" y="154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0342" y="1019175"/>
            <a:ext cx="7799820" cy="76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Multicollinearity check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8800" y="2247900"/>
            <a:ext cx="7799820" cy="15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dirty="0">
                <a:solidFill>
                  <a:srgbClr val="000000"/>
                </a:solidFill>
                <a:latin typeface="Georgia Pro Bold"/>
              </a:rPr>
              <a:t>Test train split</a:t>
            </a:r>
          </a:p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Georgia Pro Bold"/>
              </a:rPr>
              <a:t>(80%-20%)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0" y="1883939"/>
            <a:ext cx="7800036" cy="6043888"/>
          </a:xfrm>
          <a:custGeom>
            <a:avLst/>
            <a:gdLst/>
            <a:ahLst/>
            <a:cxnLst/>
            <a:rect l="l" t="t" r="r" b="b"/>
            <a:pathLst>
              <a:path w="7800036" h="6043888">
                <a:moveTo>
                  <a:pt x="0" y="0"/>
                </a:moveTo>
                <a:lnTo>
                  <a:pt x="7800036" y="0"/>
                </a:lnTo>
                <a:lnTo>
                  <a:pt x="7800036" y="6043888"/>
                </a:lnTo>
                <a:lnTo>
                  <a:pt x="0" y="604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13654" y="1030568"/>
            <a:ext cx="7644608" cy="3489077"/>
          </a:xfrm>
          <a:custGeom>
            <a:avLst/>
            <a:gdLst/>
            <a:ahLst/>
            <a:cxnLst/>
            <a:rect l="l" t="t" r="r" b="b"/>
            <a:pathLst>
              <a:path w="7644608" h="3489077">
                <a:moveTo>
                  <a:pt x="0" y="0"/>
                </a:moveTo>
                <a:lnTo>
                  <a:pt x="7644608" y="0"/>
                </a:lnTo>
                <a:lnTo>
                  <a:pt x="7644608" y="3489077"/>
                </a:lnTo>
                <a:lnTo>
                  <a:pt x="0" y="348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51954" y="5534500"/>
            <a:ext cx="5723274" cy="4652096"/>
          </a:xfrm>
          <a:custGeom>
            <a:avLst/>
            <a:gdLst/>
            <a:ahLst/>
            <a:cxnLst/>
            <a:rect l="l" t="t" r="r" b="b"/>
            <a:pathLst>
              <a:path w="5723274" h="4652096">
                <a:moveTo>
                  <a:pt x="0" y="0"/>
                </a:moveTo>
                <a:lnTo>
                  <a:pt x="5723274" y="0"/>
                </a:lnTo>
                <a:lnTo>
                  <a:pt x="5723274" y="4652097"/>
                </a:lnTo>
                <a:lnTo>
                  <a:pt x="0" y="465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2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" y="266700"/>
            <a:ext cx="779982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"Model": 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6048" y="268634"/>
            <a:ext cx="7799820" cy="76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Actual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338319"/>
            <a:ext cx="7800036" cy="118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99.56%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99.40%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0504" y="4896358"/>
            <a:ext cx="8904828" cy="55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eorgia Pro Bold"/>
              </a:rPr>
              <a:t>Model evaluation(Confusion matrix)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3829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8380504" y="6910986"/>
            <a:ext cx="9907496" cy="2347314"/>
          </a:xfrm>
          <a:custGeom>
            <a:avLst/>
            <a:gdLst/>
            <a:ahLst/>
            <a:cxnLst/>
            <a:rect l="l" t="t" r="r" b="b"/>
            <a:pathLst>
              <a:path w="9907496" h="2347314">
                <a:moveTo>
                  <a:pt x="0" y="0"/>
                </a:moveTo>
                <a:lnTo>
                  <a:pt x="9907496" y="0"/>
                </a:lnTo>
                <a:lnTo>
                  <a:pt x="9907496" y="2347314"/>
                </a:lnTo>
                <a:lnTo>
                  <a:pt x="0" y="234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799941"/>
            <a:ext cx="7066814" cy="3852811"/>
          </a:xfrm>
          <a:custGeom>
            <a:avLst/>
            <a:gdLst/>
            <a:ahLst/>
            <a:cxnLst/>
            <a:rect l="l" t="t" r="r" b="b"/>
            <a:pathLst>
              <a:path w="7066814" h="3852811">
                <a:moveTo>
                  <a:pt x="0" y="0"/>
                </a:moveTo>
                <a:lnTo>
                  <a:pt x="7066814" y="0"/>
                </a:lnTo>
                <a:lnTo>
                  <a:pt x="7066814" y="3852811"/>
                </a:lnTo>
                <a:lnTo>
                  <a:pt x="0" y="385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90600"/>
            <a:ext cx="779982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 1": Naive Bayes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6048" y="268634"/>
            <a:ext cx="7799820" cy="76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Actual prediction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234" y="7578191"/>
            <a:ext cx="7800036" cy="118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99.56%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99.40%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234" y="2711365"/>
            <a:ext cx="7962971" cy="456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eorgia Pro" panose="020B0604020202020204" charset="0"/>
              </a:rPr>
              <a:t>(P(Default)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eorgia Pro" panose="020B0604020202020204" charset="0"/>
              </a:rPr>
              <a:t>Bank balance, Marital status, Housing loan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Georgia Pro" panose="020B0604020202020204" charset="0"/>
            </a:endParaRP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eorgia Pro" panose="020B0604020202020204" charset="0"/>
              </a:rPr>
              <a:t>NAIVE ASSUMPTION: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eorgia Pro" panose="020B0604020202020204" charset="0"/>
              </a:rPr>
              <a:t>- Features Bank balance, Marital status, Housing loan are independent of each other (No </a:t>
            </a:r>
            <a:r>
              <a:rPr lang="en-US" sz="3200" dirty="0" err="1">
                <a:solidFill>
                  <a:srgbClr val="000000"/>
                </a:solidFill>
                <a:latin typeface="Georgia Pro" panose="020B0604020202020204" charset="0"/>
              </a:rPr>
              <a:t>multicollinearity</a:t>
            </a:r>
            <a:r>
              <a:rPr lang="en-US" sz="3200" dirty="0">
                <a:solidFill>
                  <a:srgbClr val="000000"/>
                </a:solidFill>
                <a:latin typeface="Georgia Pro" panose="020B0604020202020204" charset="0"/>
              </a:rPr>
              <a:t>)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Georgia Pro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5599" y="3314700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80" y="33829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470380" y="2058360"/>
            <a:ext cx="7439744" cy="6237939"/>
          </a:xfrm>
          <a:custGeom>
            <a:avLst/>
            <a:gdLst/>
            <a:ahLst/>
            <a:cxnLst/>
            <a:rect l="l" t="t" r="r" b="b"/>
            <a:pathLst>
              <a:path w="7439744" h="6237939">
                <a:moveTo>
                  <a:pt x="0" y="0"/>
                </a:moveTo>
                <a:lnTo>
                  <a:pt x="7439744" y="0"/>
                </a:lnTo>
                <a:lnTo>
                  <a:pt x="7439744" y="6237939"/>
                </a:lnTo>
                <a:lnTo>
                  <a:pt x="0" y="623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36048" y="6583613"/>
            <a:ext cx="9386101" cy="2146770"/>
          </a:xfrm>
          <a:custGeom>
            <a:avLst/>
            <a:gdLst/>
            <a:ahLst/>
            <a:cxnLst/>
            <a:rect l="l" t="t" r="r" b="b"/>
            <a:pathLst>
              <a:path w="9386101" h="2146770">
                <a:moveTo>
                  <a:pt x="0" y="0"/>
                </a:moveTo>
                <a:lnTo>
                  <a:pt x="9386100" y="0"/>
                </a:lnTo>
                <a:lnTo>
                  <a:pt x="9386100" y="2146769"/>
                </a:lnTo>
                <a:lnTo>
                  <a:pt x="0" y="214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36048" y="2659881"/>
            <a:ext cx="8854275" cy="2945939"/>
          </a:xfrm>
          <a:custGeom>
            <a:avLst/>
            <a:gdLst/>
            <a:ahLst/>
            <a:cxnLst/>
            <a:rect l="l" t="t" r="r" b="b"/>
            <a:pathLst>
              <a:path w="8854275" h="2945939">
                <a:moveTo>
                  <a:pt x="0" y="0"/>
                </a:moveTo>
                <a:lnTo>
                  <a:pt x="8854275" y="0"/>
                </a:lnTo>
                <a:lnTo>
                  <a:pt x="8854275" y="2945939"/>
                </a:lnTo>
                <a:lnTo>
                  <a:pt x="0" y="2945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" y="544017"/>
            <a:ext cx="7799820" cy="15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 2": K Nearest neighbor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6048" y="920155"/>
            <a:ext cx="7799820" cy="76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Actual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505849"/>
            <a:ext cx="78000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99.59%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99.37%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8670846" y="1781175"/>
            <a:ext cx="9620129" cy="8879242"/>
          </a:xfrm>
          <a:custGeom>
            <a:avLst/>
            <a:gdLst/>
            <a:ahLst/>
            <a:cxnLst/>
            <a:rect l="l" t="t" r="r" b="b"/>
            <a:pathLst>
              <a:path w="9620129" h="8879242">
                <a:moveTo>
                  <a:pt x="0" y="0"/>
                </a:moveTo>
                <a:lnTo>
                  <a:pt x="9620128" y="0"/>
                </a:lnTo>
                <a:lnTo>
                  <a:pt x="9620128" y="8879242"/>
                </a:lnTo>
                <a:lnTo>
                  <a:pt x="0" y="887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275" y="4652259"/>
            <a:ext cx="9554360" cy="2146056"/>
          </a:xfrm>
          <a:custGeom>
            <a:avLst/>
            <a:gdLst/>
            <a:ahLst/>
            <a:cxnLst/>
            <a:rect l="l" t="t" r="r" b="b"/>
            <a:pathLst>
              <a:path w="9554360" h="2146056">
                <a:moveTo>
                  <a:pt x="0" y="0"/>
                </a:moveTo>
                <a:lnTo>
                  <a:pt x="9554360" y="0"/>
                </a:lnTo>
                <a:lnTo>
                  <a:pt x="9554360" y="2146056"/>
                </a:lnTo>
                <a:lnTo>
                  <a:pt x="0" y="214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275" y="2057880"/>
            <a:ext cx="7714761" cy="2317675"/>
          </a:xfrm>
          <a:custGeom>
            <a:avLst/>
            <a:gdLst/>
            <a:ahLst/>
            <a:cxnLst/>
            <a:rect l="l" t="t" r="r" b="b"/>
            <a:pathLst>
              <a:path w="7714761" h="2317675">
                <a:moveTo>
                  <a:pt x="0" y="0"/>
                </a:moveTo>
                <a:lnTo>
                  <a:pt x="7714761" y="0"/>
                </a:lnTo>
                <a:lnTo>
                  <a:pt x="7714761" y="2317674"/>
                </a:lnTo>
                <a:lnTo>
                  <a:pt x="0" y="231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8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342" y="266832"/>
            <a:ext cx="7799820" cy="15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 3": Decision tree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43885"/>
            <a:ext cx="779982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 Prediction 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42218" y="8077835"/>
            <a:ext cx="78000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99.56%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99.40%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880433" y="1933937"/>
            <a:ext cx="6919602" cy="6767600"/>
          </a:xfrm>
          <a:custGeom>
            <a:avLst/>
            <a:gdLst/>
            <a:ahLst/>
            <a:cxnLst/>
            <a:rect l="l" t="t" r="r" b="b"/>
            <a:pathLst>
              <a:path w="6919602" h="6767600">
                <a:moveTo>
                  <a:pt x="0" y="0"/>
                </a:moveTo>
                <a:lnTo>
                  <a:pt x="6919603" y="0"/>
                </a:lnTo>
                <a:lnTo>
                  <a:pt x="6919603" y="6767600"/>
                </a:lnTo>
                <a:lnTo>
                  <a:pt x="0" y="676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6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36048" y="2713565"/>
            <a:ext cx="6899925" cy="3219965"/>
          </a:xfrm>
          <a:custGeom>
            <a:avLst/>
            <a:gdLst/>
            <a:ahLst/>
            <a:cxnLst/>
            <a:rect l="l" t="t" r="r" b="b"/>
            <a:pathLst>
              <a:path w="6899925" h="3219965">
                <a:moveTo>
                  <a:pt x="0" y="0"/>
                </a:moveTo>
                <a:lnTo>
                  <a:pt x="6899925" y="0"/>
                </a:lnTo>
                <a:lnTo>
                  <a:pt x="6899925" y="3219965"/>
                </a:lnTo>
                <a:lnTo>
                  <a:pt x="0" y="3219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61313" y="6585029"/>
            <a:ext cx="9726687" cy="2116509"/>
          </a:xfrm>
          <a:custGeom>
            <a:avLst/>
            <a:gdLst/>
            <a:ahLst/>
            <a:cxnLst/>
            <a:rect l="l" t="t" r="r" b="b"/>
            <a:pathLst>
              <a:path w="9726687" h="2116509">
                <a:moveTo>
                  <a:pt x="0" y="0"/>
                </a:moveTo>
                <a:lnTo>
                  <a:pt x="9726687" y="0"/>
                </a:lnTo>
                <a:lnTo>
                  <a:pt x="9726687" y="2116508"/>
                </a:lnTo>
                <a:lnTo>
                  <a:pt x="0" y="2116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" y="267660"/>
            <a:ext cx="779982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 4": Support vector machine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6048" y="920155"/>
            <a:ext cx="7799820" cy="76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Actual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82512"/>
            <a:ext cx="7800036" cy="118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99.56%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99.40%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275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85275" y="2376048"/>
            <a:ext cx="8004887" cy="1725543"/>
          </a:xfrm>
          <a:custGeom>
            <a:avLst/>
            <a:gdLst/>
            <a:ahLst/>
            <a:cxnLst/>
            <a:rect l="l" t="t" r="r" b="b"/>
            <a:pathLst>
              <a:path w="8004887" h="1725543">
                <a:moveTo>
                  <a:pt x="0" y="0"/>
                </a:moveTo>
                <a:lnTo>
                  <a:pt x="8004887" y="0"/>
                </a:lnTo>
                <a:lnTo>
                  <a:pt x="8004887" y="1725543"/>
                </a:lnTo>
                <a:lnTo>
                  <a:pt x="0" y="1725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275" y="4692141"/>
            <a:ext cx="8192014" cy="1856857"/>
          </a:xfrm>
          <a:custGeom>
            <a:avLst/>
            <a:gdLst/>
            <a:ahLst/>
            <a:cxnLst/>
            <a:rect l="l" t="t" r="r" b="b"/>
            <a:pathLst>
              <a:path w="8192014" h="1856857">
                <a:moveTo>
                  <a:pt x="0" y="0"/>
                </a:moveTo>
                <a:lnTo>
                  <a:pt x="8192014" y="0"/>
                </a:lnTo>
                <a:lnTo>
                  <a:pt x="8192014" y="1856856"/>
                </a:lnTo>
                <a:lnTo>
                  <a:pt x="0" y="185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91600" y="1538701"/>
            <a:ext cx="8998350" cy="8545736"/>
          </a:xfrm>
          <a:custGeom>
            <a:avLst/>
            <a:gdLst/>
            <a:ahLst/>
            <a:cxnLst/>
            <a:rect l="l" t="t" r="r" b="b"/>
            <a:pathLst>
              <a:path w="8845950" h="8303261">
                <a:moveTo>
                  <a:pt x="0" y="0"/>
                </a:moveTo>
                <a:lnTo>
                  <a:pt x="8845950" y="0"/>
                </a:lnTo>
                <a:lnTo>
                  <a:pt x="8845950" y="8303261"/>
                </a:lnTo>
                <a:lnTo>
                  <a:pt x="0" y="8303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4" b="-7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0342" y="266700"/>
            <a:ext cx="779982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eorgia Pro Bold"/>
              </a:rPr>
              <a:t>"Model 5": 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5412" y="266700"/>
            <a:ext cx="6543127" cy="12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Georgia Pro Bold"/>
              </a:rPr>
              <a:t> Prediction 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072872"/>
            <a:ext cx="78000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Train score: 99.64%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Georgia Pro"/>
              </a:rPr>
              <a:t>Test score: 99.29%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51142" y="3736869"/>
            <a:ext cx="7911759" cy="1785726"/>
          </a:xfrm>
          <a:custGeom>
            <a:avLst/>
            <a:gdLst/>
            <a:ahLst/>
            <a:cxnLst/>
            <a:rect l="l" t="t" r="r" b="b"/>
            <a:pathLst>
              <a:path w="7911759" h="1785726">
                <a:moveTo>
                  <a:pt x="0" y="0"/>
                </a:moveTo>
                <a:lnTo>
                  <a:pt x="7911759" y="0"/>
                </a:lnTo>
                <a:lnTo>
                  <a:pt x="7911759" y="1785726"/>
                </a:lnTo>
                <a:lnTo>
                  <a:pt x="0" y="178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7329" y="7462662"/>
            <a:ext cx="7675571" cy="2129218"/>
          </a:xfrm>
          <a:custGeom>
            <a:avLst/>
            <a:gdLst/>
            <a:ahLst/>
            <a:cxnLst/>
            <a:rect l="l" t="t" r="r" b="b"/>
            <a:pathLst>
              <a:path w="7675571" h="2129218">
                <a:moveTo>
                  <a:pt x="0" y="0"/>
                </a:moveTo>
                <a:lnTo>
                  <a:pt x="7675572" y="0"/>
                </a:lnTo>
                <a:lnTo>
                  <a:pt x="7675572" y="2129218"/>
                </a:lnTo>
                <a:lnTo>
                  <a:pt x="0" y="212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26997"/>
            <a:ext cx="8571933" cy="7553669"/>
          </a:xfrm>
          <a:custGeom>
            <a:avLst/>
            <a:gdLst/>
            <a:ahLst/>
            <a:cxnLst/>
            <a:rect l="l" t="t" r="r" b="b"/>
            <a:pathLst>
              <a:path w="8571933" h="7553669">
                <a:moveTo>
                  <a:pt x="0" y="0"/>
                </a:moveTo>
                <a:lnTo>
                  <a:pt x="8571933" y="0"/>
                </a:lnTo>
                <a:lnTo>
                  <a:pt x="8571933" y="7553670"/>
                </a:lnTo>
                <a:lnTo>
                  <a:pt x="0" y="755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64457" y="4420689"/>
            <a:ext cx="937722" cy="880287"/>
          </a:xfrm>
          <a:custGeom>
            <a:avLst/>
            <a:gdLst/>
            <a:ahLst/>
            <a:cxnLst/>
            <a:rect l="l" t="t" r="r" b="b"/>
            <a:pathLst>
              <a:path w="937722" h="880287">
                <a:moveTo>
                  <a:pt x="0" y="0"/>
                </a:moveTo>
                <a:lnTo>
                  <a:pt x="937722" y="0"/>
                </a:lnTo>
                <a:lnTo>
                  <a:pt x="937722" y="880286"/>
                </a:lnTo>
                <a:lnTo>
                  <a:pt x="0" y="88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712" y="450744"/>
            <a:ext cx="7608619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endParaRPr/>
          </a:p>
          <a:p>
            <a:pPr marL="0" lvl="0" indent="0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Georgia Pro Bold"/>
              </a:rPr>
              <a:t>Best model selection: Cross Validation (Stratified K fold)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478" y="6440794"/>
            <a:ext cx="73550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eorgia Pro Bold"/>
              </a:rPr>
              <a:t>Calculation of Score and Std dev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9800" y="7962900"/>
            <a:ext cx="7428933" cy="205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Georgia Pro Bold"/>
              </a:rPr>
              <a:t>Why Logistic regression?</a:t>
            </a:r>
          </a:p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eorgia Pro"/>
              </a:rPr>
              <a:t>Well suited for binary classification</a:t>
            </a:r>
          </a:p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eorgia Pro"/>
              </a:rPr>
              <a:t>Limited number of features</a:t>
            </a:r>
          </a:p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eorgia Pro"/>
              </a:rPr>
              <a:t>SVM assumes no </a:t>
            </a:r>
            <a:r>
              <a:rPr lang="en-US" sz="2800" dirty="0" err="1">
                <a:solidFill>
                  <a:srgbClr val="000000"/>
                </a:solidFill>
                <a:latin typeface="Georgia Pro"/>
              </a:rPr>
              <a:t>multicollinearity</a:t>
            </a:r>
            <a:r>
              <a:rPr lang="en-US" sz="2800" dirty="0">
                <a:solidFill>
                  <a:srgbClr val="000000"/>
                </a:solidFill>
                <a:latin typeface="Georgia Pro"/>
              </a:rPr>
              <a:t> at all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29400" y="1028700"/>
            <a:ext cx="10629900" cy="12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Problem </a:t>
            </a:r>
            <a:r>
              <a:rPr lang="en-US" sz="8500">
                <a:solidFill>
                  <a:srgbClr val="000000"/>
                </a:solidFill>
                <a:latin typeface="IBM Plex Sans Bold"/>
              </a:rPr>
              <a:t>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046" y="5837764"/>
            <a:ext cx="5128102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400" dirty="0">
                <a:solidFill>
                  <a:srgbClr val="000000"/>
                </a:solidFill>
                <a:latin typeface="Georgia Pro"/>
              </a:rPr>
              <a:t>Granting of loans to customers with higher likelihood of default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04741" y="5842506"/>
            <a:ext cx="4933448" cy="175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00" dirty="0">
                <a:solidFill>
                  <a:srgbClr val="000000"/>
                </a:solidFill>
                <a:latin typeface="Georgia Pro"/>
              </a:rPr>
              <a:t>Missed opportunity of product development and targeted marketing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2824" y="4795286"/>
            <a:ext cx="1082132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2100032" y="4254220"/>
            <a:ext cx="1082132" cy="1082132"/>
            <a:chOff x="0" y="0"/>
            <a:chExt cx="1442843" cy="144284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42843" cy="144284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56277" y="52872"/>
              <a:ext cx="330288" cy="118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>
                  <a:solidFill>
                    <a:srgbClr val="F4F4F4"/>
                  </a:solidFill>
                  <a:latin typeface="Poppins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72904" y="4335590"/>
            <a:ext cx="4964080" cy="2749215"/>
            <a:chOff x="298214" y="-15859"/>
            <a:chExt cx="6618774" cy="3665619"/>
          </a:xfrm>
        </p:grpSpPr>
        <p:sp>
          <p:nvSpPr>
            <p:cNvPr id="12" name="TextBox 12"/>
            <p:cNvSpPr txBox="1"/>
            <p:nvPr/>
          </p:nvSpPr>
          <p:spPr>
            <a:xfrm>
              <a:off x="298214" y="1996262"/>
              <a:ext cx="6618774" cy="1653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3"/>
                </a:lnSpc>
              </a:pPr>
              <a:r>
                <a:rPr lang="en-US" sz="3399" dirty="0">
                  <a:solidFill>
                    <a:srgbClr val="000000"/>
                  </a:solidFill>
                  <a:latin typeface="Georgia Pro"/>
                </a:rPr>
                <a:t>Biased lending </a:t>
              </a:r>
            </a:p>
            <a:p>
              <a:pPr algn="ctr">
                <a:lnSpc>
                  <a:spcPts val="5133"/>
                </a:lnSpc>
              </a:pPr>
              <a:r>
                <a:rPr lang="en-US" sz="3399" dirty="0">
                  <a:solidFill>
                    <a:srgbClr val="000000"/>
                  </a:solidFill>
                  <a:latin typeface="Georgia Pro"/>
                </a:rPr>
                <a:t>practices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831597" y="-15859"/>
              <a:ext cx="1412092" cy="1442843"/>
              <a:chOff x="863084" y="-69794"/>
              <a:chExt cx="6214665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863084" y="-69794"/>
                <a:ext cx="6214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299109" y="56804"/>
              <a:ext cx="492899" cy="1248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 dirty="0">
                  <a:solidFill>
                    <a:srgbClr val="F4F4F4"/>
                  </a:solidFill>
                  <a:latin typeface="Poppins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30400" y="4293874"/>
            <a:ext cx="1082132" cy="1082132"/>
            <a:chOff x="0" y="0"/>
            <a:chExt cx="1442843" cy="144284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42843" cy="144284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55846" y="56803"/>
              <a:ext cx="531151" cy="118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 dirty="0">
                  <a:solidFill>
                    <a:srgbClr val="F4F4F4"/>
                  </a:solidFill>
                  <a:latin typeface="Poppi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27189" y="314281"/>
          <a:ext cx="9532110" cy="9855812"/>
        </p:xfrm>
        <a:graphic>
          <a:graphicData uri="http://schemas.openxmlformats.org/drawingml/2006/table">
            <a:tbl>
              <a:tblPr/>
              <a:tblGrid>
                <a:gridCol w="47660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6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79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Georgia Pro"/>
                        </a:rPr>
                        <a:t>Increasing the minimum bank balance threshold to above 500 Euros for loan approval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2400" dirty="0">
                        <a:solidFill>
                          <a:srgbClr val="000000"/>
                        </a:solidFill>
                        <a:latin typeface="Georgia Pro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Issue less SUBPRIME loans on the housing loan portfolio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9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Georgia Pro"/>
                        </a:rPr>
                        <a:t>Targeted risk assessment and monitoring strategies for married customers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Georgia Pro"/>
                        </a:rPr>
                        <a:t>New product development; senior citizen fixed deposit scheme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2400" dirty="0">
                        <a:solidFill>
                          <a:srgbClr val="000000"/>
                        </a:solidFill>
                        <a:latin typeface="Georgia Pro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581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Increased scrutiny for housemaids above the median age of 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Targeted Marketing strategies for 3 major identified segments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eorgia Pro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97995">
                <a:tc gridSpan="2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 Bold"/>
                        </a:rPr>
                        <a:t>3 major idetified segments: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Age between 28 and 43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Married customers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Retired people in their 60s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eorgia Pro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 Bold"/>
                        </a:rPr>
                        <a:t>3 major idetified segments: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Age between 28 and 43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Married customers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eorgia Pro"/>
                        </a:rPr>
                        <a:t>Retired people in their 60s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eorgia Pro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607744" y="3423864"/>
            <a:ext cx="6690874" cy="259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000000"/>
                </a:solidFill>
                <a:latin typeface="IBM Plex Sans"/>
              </a:rPr>
              <a:t>Managerial </a:t>
            </a:r>
          </a:p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Implications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816929" y="2705915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2" y="0"/>
                </a:lnTo>
                <a:lnTo>
                  <a:pt x="423542" y="431387"/>
                </a:lnTo>
                <a:lnTo>
                  <a:pt x="0" y="431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9009" y="4700593"/>
            <a:ext cx="6438900" cy="12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Limitations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8610600" y="0"/>
            <a:ext cx="9677400" cy="10287000"/>
          </a:xfrm>
          <a:prstGeom prst="rect">
            <a:avLst/>
          </a:prstGeom>
          <a:solidFill>
            <a:srgbClr val="FFDFDF"/>
          </a:solidFill>
        </p:spPr>
      </p:sp>
      <p:sp>
        <p:nvSpPr>
          <p:cNvPr id="4" name="Freeform 4"/>
          <p:cNvSpPr/>
          <p:nvPr/>
        </p:nvSpPr>
        <p:spPr>
          <a:xfrm rot="5324204">
            <a:off x="1257547" y="3696964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84622" y="3394075"/>
            <a:ext cx="6355577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9"/>
              </a:lnSpc>
            </a:pPr>
            <a:r>
              <a:rPr lang="en-US" sz="4499" dirty="0">
                <a:solidFill>
                  <a:srgbClr val="000000"/>
                </a:solidFill>
                <a:latin typeface="Georgia Pro"/>
              </a:rPr>
              <a:t>Probable Sample Bias</a:t>
            </a:r>
          </a:p>
          <a:p>
            <a:pPr>
              <a:lnSpc>
                <a:spcPts val="5849"/>
              </a:lnSpc>
            </a:pPr>
            <a:endParaRPr lang="en-US" sz="4499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5849"/>
              </a:lnSpc>
            </a:pPr>
            <a:r>
              <a:rPr lang="en-US" sz="4499" dirty="0">
                <a:solidFill>
                  <a:srgbClr val="000000"/>
                </a:solidFill>
                <a:latin typeface="Georgia Pro"/>
              </a:rPr>
              <a:t>Data Quality </a:t>
            </a:r>
          </a:p>
          <a:p>
            <a:pPr>
              <a:lnSpc>
                <a:spcPts val="5849"/>
              </a:lnSpc>
            </a:pPr>
            <a:endParaRPr lang="en-US" sz="4499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5849"/>
              </a:lnSpc>
            </a:pPr>
            <a:r>
              <a:rPr lang="en-US" sz="4499" dirty="0">
                <a:solidFill>
                  <a:srgbClr val="000000"/>
                </a:solidFill>
                <a:latin typeface="Georgia Pro"/>
              </a:rPr>
              <a:t>Exogenous Factors</a:t>
            </a:r>
          </a:p>
          <a:p>
            <a:pPr>
              <a:lnSpc>
                <a:spcPts val="5849"/>
              </a:lnSpc>
              <a:spcBef>
                <a:spcPct val="0"/>
              </a:spcBef>
            </a:pPr>
            <a:endParaRPr lang="en-US" sz="4499" dirty="0">
              <a:solidFill>
                <a:srgbClr val="000000"/>
              </a:solidFill>
              <a:latin typeface="Georgia Pr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982067" y="4610145"/>
            <a:ext cx="6492240" cy="0"/>
          </a:xfrm>
          <a:prstGeom prst="line">
            <a:avLst/>
          </a:prstGeom>
          <a:ln w="9525" cap="flat">
            <a:solidFill>
              <a:srgbClr val="F243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982067" y="6000657"/>
            <a:ext cx="6492240" cy="0"/>
          </a:xfrm>
          <a:prstGeom prst="line">
            <a:avLst/>
          </a:prstGeom>
          <a:ln w="9525" cap="flat">
            <a:solidFill>
              <a:srgbClr val="F243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982067" y="7415923"/>
            <a:ext cx="6492240" cy="0"/>
          </a:xfrm>
          <a:prstGeom prst="line">
            <a:avLst/>
          </a:prstGeom>
          <a:ln w="9525" cap="flat">
            <a:solidFill>
              <a:srgbClr val="F243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9009" y="4700593"/>
            <a:ext cx="64389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b="1" dirty="0" smtClean="0">
                <a:solidFill>
                  <a:srgbClr val="000000"/>
                </a:solidFill>
                <a:latin typeface="Georgia Pro" panose="020B0604020202020204" charset="0"/>
              </a:rPr>
              <a:t>References</a:t>
            </a:r>
            <a:endParaRPr lang="en-US" sz="8500" b="1" dirty="0">
              <a:solidFill>
                <a:srgbClr val="000000"/>
              </a:solidFill>
              <a:latin typeface="Georgia Pro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382000" y="-38100"/>
            <a:ext cx="10058400" cy="10287000"/>
          </a:xfrm>
          <a:prstGeom prst="rect">
            <a:avLst/>
          </a:prstGeom>
          <a:solidFill>
            <a:srgbClr val="FFDFDF"/>
          </a:solidFill>
        </p:spPr>
      </p:sp>
      <p:sp>
        <p:nvSpPr>
          <p:cNvPr id="4" name="Freeform 4"/>
          <p:cNvSpPr/>
          <p:nvPr/>
        </p:nvSpPr>
        <p:spPr>
          <a:xfrm rot="5324204">
            <a:off x="1257547" y="3696964"/>
            <a:ext cx="423543" cy="431386"/>
          </a:xfrm>
          <a:custGeom>
            <a:avLst/>
            <a:gdLst/>
            <a:ahLst/>
            <a:cxnLst/>
            <a:rect l="l" t="t" r="r" b="b"/>
            <a:pathLst>
              <a:path w="423543" h="431386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9448800" y="1409700"/>
            <a:ext cx="89916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Georgia Pro" panose="020B0604020202020204" charset="0"/>
              </a:rPr>
              <a:t>Codebasics</a:t>
            </a:r>
            <a:r>
              <a:rPr lang="en-US" sz="3200" dirty="0">
                <a:latin typeface="Georgia Pro" panose="020B0604020202020204" charset="0"/>
              </a:rPr>
              <a:t>. (2017). Machine Learning Tutorial Python. </a:t>
            </a:r>
            <a:r>
              <a:rPr lang="en-US" sz="3200" dirty="0">
                <a:latin typeface="Georgia Pro" panose="020B0604020202020204" charset="0"/>
                <a:hlinkClick r:id="rId4"/>
              </a:rPr>
              <a:t>https://www.youtube.com/watch?v=FB5EdxAGxQg&amp;ab_channel=codebasics</a:t>
            </a:r>
            <a:r>
              <a:rPr lang="en-US" sz="3200" dirty="0" smtClean="0">
                <a:latin typeface="Georgia Pro" panose="020B0604020202020204" charset="0"/>
              </a:rPr>
              <a:t>.</a:t>
            </a:r>
          </a:p>
          <a:p>
            <a:endParaRPr lang="en-US" sz="3200" dirty="0">
              <a:latin typeface="Georgia Pro" panose="020B0604020202020204" charset="0"/>
            </a:endParaRPr>
          </a:p>
          <a:p>
            <a:r>
              <a:rPr lang="en-US" sz="3200" dirty="0">
                <a:latin typeface="Georgia Pro" panose="020B0604020202020204" charset="0"/>
              </a:rPr>
              <a:t>Pandian, S. (2017, </a:t>
            </a:r>
            <a:r>
              <a:rPr lang="en-US" sz="3200" dirty="0" err="1">
                <a:latin typeface="Georgia Pro" panose="020B0604020202020204" charset="0"/>
              </a:rPr>
              <a:t>Februray</a:t>
            </a:r>
            <a:r>
              <a:rPr lang="en-US" sz="3200" dirty="0">
                <a:latin typeface="Georgia Pro" panose="020B0604020202020204" charset="0"/>
              </a:rPr>
              <a:t> 17). Analytics </a:t>
            </a:r>
            <a:r>
              <a:rPr lang="en-US" sz="3200" dirty="0" err="1">
                <a:latin typeface="Georgia Pro" panose="020B0604020202020204" charset="0"/>
              </a:rPr>
              <a:t>Vidya</a:t>
            </a:r>
            <a:r>
              <a:rPr lang="en-US" sz="3200" dirty="0">
                <a:latin typeface="Georgia Pro" panose="020B0604020202020204" charset="0"/>
              </a:rPr>
              <a:t> . Retrieved from </a:t>
            </a:r>
            <a:r>
              <a:rPr lang="en-US" sz="3200" dirty="0">
                <a:latin typeface="Georgia Pro" panose="020B0604020202020204" charset="0"/>
                <a:hlinkClick r:id="rId5"/>
              </a:rPr>
              <a:t>https://www.analyticsvidhya.com/blog/2022/02/k-fold-cross-validation-technique-and-its-essentials</a:t>
            </a:r>
            <a:r>
              <a:rPr lang="en-US" sz="3200" dirty="0" smtClean="0">
                <a:latin typeface="Georgia Pro" panose="020B0604020202020204" charset="0"/>
                <a:hlinkClick r:id="rId5"/>
              </a:rPr>
              <a:t>/</a:t>
            </a:r>
            <a:endParaRPr lang="en-US" sz="3200" dirty="0" smtClean="0">
              <a:latin typeface="Georgia Pro" panose="020B0604020202020204" charset="0"/>
            </a:endParaRPr>
          </a:p>
          <a:p>
            <a:endParaRPr lang="en-US" sz="3200" dirty="0">
              <a:latin typeface="Georgia Pro" panose="020B0604020202020204" charset="0"/>
            </a:endParaRPr>
          </a:p>
          <a:p>
            <a:r>
              <a:rPr lang="en-US" sz="3200" dirty="0">
                <a:latin typeface="Georgia Pro" panose="020B0604020202020204" charset="0"/>
              </a:rPr>
              <a:t>YAMAHATA, H. (2017). </a:t>
            </a:r>
            <a:r>
              <a:rPr lang="en-US" sz="3200" dirty="0" err="1">
                <a:latin typeface="Georgia Pro" panose="020B0604020202020204" charset="0"/>
              </a:rPr>
              <a:t>Kaggle</a:t>
            </a:r>
            <a:r>
              <a:rPr lang="en-US" sz="3200" dirty="0">
                <a:latin typeface="Georgia Pro" panose="020B0604020202020204" charset="0"/>
              </a:rPr>
              <a:t> . Retrieved from Kaggle.com : </a:t>
            </a:r>
            <a:r>
              <a:rPr lang="en-US" sz="3200" dirty="0">
                <a:latin typeface="Georgia Pro" panose="020B0604020202020204" charset="0"/>
                <a:hlinkClick r:id="rId6"/>
              </a:rPr>
              <a:t>https://</a:t>
            </a:r>
            <a:r>
              <a:rPr lang="en-US" sz="3200" dirty="0" smtClean="0">
                <a:latin typeface="Georgia Pro" panose="020B0604020202020204" charset="0"/>
                <a:hlinkClick r:id="rId6"/>
              </a:rPr>
              <a:t>www.kaggle.com/datasets/henriqueyamahata/bank-marketing</a:t>
            </a:r>
            <a:endParaRPr lang="en-US" sz="3200" dirty="0" smtClean="0">
              <a:latin typeface="Georgia Pro" panose="020B0604020202020204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047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47608" y="4277434"/>
            <a:ext cx="11392785" cy="141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59"/>
              </a:lnSpc>
              <a:spcBef>
                <a:spcPct val="0"/>
              </a:spcBef>
            </a:pPr>
            <a:r>
              <a:rPr lang="en-US" sz="9299">
                <a:solidFill>
                  <a:srgbClr val="000000"/>
                </a:solidFill>
                <a:latin typeface="Georgia Pro"/>
              </a:rPr>
              <a:t>Thank </a:t>
            </a:r>
            <a:r>
              <a:rPr lang="en-US" sz="9299">
                <a:solidFill>
                  <a:srgbClr val="000000"/>
                </a:solidFill>
                <a:latin typeface="Georgia Pro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" y="0"/>
            <a:ext cx="840599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595497" y="1420788"/>
            <a:ext cx="5590555" cy="104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IBM Plex Sans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0682" y="2392371"/>
            <a:ext cx="16139" cy="68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6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53471" y="3327064"/>
            <a:ext cx="8152524" cy="277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Assessing the Risks</a:t>
            </a:r>
          </a:p>
          <a:p>
            <a:pPr marL="647700" lvl="1" indent="-323850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Identification of opportunities</a:t>
            </a:r>
          </a:p>
          <a:p>
            <a:pPr marL="647700" lvl="1" indent="-323850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Evidence based strategy formulation</a:t>
            </a:r>
          </a:p>
          <a:p>
            <a:pPr marL="647700" lvl="1" indent="-323850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Building accurate predictive models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3474" y="1937166"/>
            <a:ext cx="8335189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3"/>
              </a:lnSpc>
            </a:pPr>
            <a:endParaRPr dirty="0"/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“Model”:      Logistic regression</a:t>
            </a:r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 1”:  </a:t>
            </a:r>
            <a:r>
              <a:rPr lang="en-US" sz="2900" dirty="0" smtClean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Naïve B</a:t>
            </a:r>
            <a:r>
              <a:rPr lang="en-US" sz="2900" dirty="0" smtClean="0">
                <a:solidFill>
                  <a:srgbClr val="000000"/>
                </a:solidFill>
                <a:latin typeface="Georgia Pro"/>
              </a:rPr>
              <a:t>ayes 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classifier</a:t>
            </a:r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 2”:   </a:t>
            </a:r>
            <a:r>
              <a:rPr lang="en-US" sz="2900" dirty="0" smtClean="0">
                <a:solidFill>
                  <a:srgbClr val="000000"/>
                </a:solidFill>
                <a:latin typeface="Georgia Pro"/>
              </a:rPr>
              <a:t>K-neighbors 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classifier </a:t>
            </a:r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 3”:   </a:t>
            </a:r>
            <a:r>
              <a:rPr lang="en-US" sz="2900" dirty="0" smtClean="0">
                <a:solidFill>
                  <a:srgbClr val="000000"/>
                </a:solidFill>
                <a:latin typeface="Georgia Pro"/>
              </a:rPr>
              <a:t>Decision 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tree</a:t>
            </a:r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 4”:   </a:t>
            </a:r>
            <a:r>
              <a:rPr lang="en-US" sz="2900" dirty="0" smtClean="0">
                <a:solidFill>
                  <a:srgbClr val="000000"/>
                </a:solidFill>
                <a:latin typeface="Georgia Pro"/>
              </a:rPr>
              <a:t>Support 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vector matrix </a:t>
            </a:r>
          </a:p>
          <a:p>
            <a:pPr algn="just">
              <a:lnSpc>
                <a:spcPts val="5423"/>
              </a:lnSpc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“Model 5”:   Random forest</a:t>
            </a:r>
          </a:p>
          <a:p>
            <a:pPr algn="just">
              <a:lnSpc>
                <a:spcPts val="5423"/>
              </a:lnSpc>
            </a:pPr>
            <a:endParaRPr lang="en-US" sz="2900" dirty="0">
              <a:solidFill>
                <a:srgbClr val="000000"/>
              </a:solidFill>
              <a:latin typeface="Georgia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03474" y="1212177"/>
            <a:ext cx="8584526" cy="100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 Bold"/>
              </a:rPr>
              <a:t>Predictive ML Models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5497" y="7686127"/>
            <a:ext cx="17838114" cy="2113540"/>
            <a:chOff x="0" y="-95250"/>
            <a:chExt cx="23784152" cy="2818053"/>
          </a:xfrm>
        </p:grpSpPr>
        <p:sp>
          <p:nvSpPr>
            <p:cNvPr id="9" name="TextBox 9"/>
            <p:cNvSpPr txBox="1"/>
            <p:nvPr/>
          </p:nvSpPr>
          <p:spPr>
            <a:xfrm>
              <a:off x="5397609" y="465775"/>
              <a:ext cx="18386543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Georgia Pro"/>
                </a:rPr>
                <a:t> </a:t>
              </a:r>
              <a:r>
                <a:rPr lang="en-US" sz="2900" b="1" dirty="0">
                  <a:solidFill>
                    <a:srgbClr val="000000"/>
                  </a:solidFill>
                  <a:latin typeface="Georgia Pro"/>
                </a:rPr>
                <a:t>Null hypothesis(H0): </a:t>
              </a:r>
              <a:r>
                <a:rPr lang="en-US" sz="2900" dirty="0">
                  <a:solidFill>
                    <a:srgbClr val="000000"/>
                  </a:solidFill>
                  <a:latin typeface="Georgia Pro"/>
                </a:rPr>
                <a:t>The customer is predicted to be unlikely to default</a:t>
              </a:r>
            </a:p>
            <a:p>
              <a:pPr>
                <a:lnSpc>
                  <a:spcPts val="435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Georgia Pro"/>
                </a:rPr>
                <a:t> </a:t>
              </a:r>
              <a:r>
                <a:rPr lang="en-US" sz="2900" b="1" dirty="0">
                  <a:solidFill>
                    <a:srgbClr val="000000"/>
                  </a:solidFill>
                  <a:latin typeface="Georgia Pro"/>
                </a:rPr>
                <a:t>Alternative hypothesis(H1): </a:t>
              </a:r>
              <a:r>
                <a:rPr lang="en-US" sz="2900" dirty="0">
                  <a:solidFill>
                    <a:srgbClr val="000000"/>
                  </a:solidFill>
                  <a:latin typeface="Georgia Pro"/>
                </a:rPr>
                <a:t>The customer is predicted to be likely to default</a:t>
              </a:r>
            </a:p>
            <a:p>
              <a:pPr>
                <a:lnSpc>
                  <a:spcPts val="4350"/>
                </a:lnSpc>
              </a:pPr>
              <a:endParaRPr lang="en-US" sz="2900" dirty="0">
                <a:solidFill>
                  <a:srgbClr val="000000"/>
                </a:solidFill>
                <a:latin typeface="Georgia Pr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5122554" cy="2499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IBM Plex Sans Bold"/>
                </a:rPr>
                <a:t>Hypothesis </a:t>
              </a:r>
            </a:p>
            <a:p>
              <a:pPr>
                <a:lnSpc>
                  <a:spcPts val="769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IBM Plex Sans Bold"/>
                </a:rPr>
                <a:t>Generation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12" name="AutoShape 12"/>
          <p:cNvSpPr/>
          <p:nvPr/>
        </p:nvSpPr>
        <p:spPr>
          <a:xfrm>
            <a:off x="0" y="0"/>
            <a:ext cx="18288000" cy="182556"/>
          </a:xfrm>
          <a:prstGeom prst="rect">
            <a:avLst/>
          </a:prstGeom>
          <a:solidFill>
            <a:srgbClr val="F24300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29400" y="1028700"/>
            <a:ext cx="106299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dirty="0" smtClean="0">
                <a:solidFill>
                  <a:srgbClr val="000000"/>
                </a:solidFill>
                <a:latin typeface="IBM Plex Sans"/>
              </a:rPr>
              <a:t>Research </a:t>
            </a:r>
            <a:r>
              <a:rPr lang="en-US" sz="8500" dirty="0" smtClean="0">
                <a:solidFill>
                  <a:srgbClr val="000000"/>
                </a:solidFill>
                <a:latin typeface="IBM Plex Sans Bold"/>
              </a:rPr>
              <a:t>Question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046" y="5837764"/>
            <a:ext cx="5128102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400" dirty="0" smtClean="0">
                <a:solidFill>
                  <a:srgbClr val="000000"/>
                </a:solidFill>
                <a:latin typeface="Georgia Pro"/>
              </a:rPr>
              <a:t>What is the median balance and age of the customers in the defaulter’s category?</a:t>
            </a:r>
            <a:endParaRPr lang="en-US" sz="3400" dirty="0">
              <a:solidFill>
                <a:srgbClr val="000000"/>
              </a:solidFill>
              <a:latin typeface="Georgia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04741" y="5842506"/>
            <a:ext cx="493344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600" dirty="0">
                <a:latin typeface="Georgia Pro" panose="020B0604020202020204" charset="0"/>
              </a:rPr>
              <a:t>Based on certain circumstances, will the customer default or not?</a:t>
            </a:r>
            <a:endParaRPr lang="en-US" sz="3600" dirty="0">
              <a:latin typeface="Georgia Pro" panose="020B06040202020202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2824" y="4795286"/>
            <a:ext cx="1082132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2100032" y="4254220"/>
            <a:ext cx="1082132" cy="1082132"/>
            <a:chOff x="0" y="0"/>
            <a:chExt cx="1442843" cy="144284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42843" cy="144284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56277" y="52872"/>
              <a:ext cx="330288" cy="118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>
                  <a:solidFill>
                    <a:srgbClr val="F4F4F4"/>
                  </a:solidFill>
                  <a:latin typeface="Poppins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72904" y="4361742"/>
            <a:ext cx="4964080" cy="3171084"/>
            <a:chOff x="298214" y="-15859"/>
            <a:chExt cx="6618774" cy="4228111"/>
          </a:xfrm>
        </p:grpSpPr>
        <p:sp>
          <p:nvSpPr>
            <p:cNvPr id="12" name="TextBox 12"/>
            <p:cNvSpPr txBox="1"/>
            <p:nvPr/>
          </p:nvSpPr>
          <p:spPr>
            <a:xfrm>
              <a:off x="298214" y="1996262"/>
              <a:ext cx="6618774" cy="221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000000"/>
                  </a:solidFill>
                  <a:latin typeface="Georgia Pro"/>
                </a:rPr>
                <a:t>What are the customer segments with highest number of customers</a:t>
              </a:r>
              <a:r>
                <a:rPr lang="en-US" sz="3600" dirty="0" smtClean="0">
                  <a:solidFill>
                    <a:srgbClr val="000000"/>
                  </a:solidFill>
                  <a:latin typeface="Georgia Pro"/>
                </a:rPr>
                <a:t>?</a:t>
              </a:r>
              <a:endParaRPr lang="en-US" sz="3600" dirty="0">
                <a:solidFill>
                  <a:srgbClr val="000000"/>
                </a:solidFill>
                <a:latin typeface="Georgia Pro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831597" y="-15859"/>
              <a:ext cx="1412092" cy="1442843"/>
              <a:chOff x="863084" y="-69794"/>
              <a:chExt cx="6214665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863084" y="-69794"/>
                <a:ext cx="6214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299109" y="56804"/>
              <a:ext cx="492899" cy="1248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 dirty="0">
                  <a:solidFill>
                    <a:srgbClr val="F4F4F4"/>
                  </a:solidFill>
                  <a:latin typeface="Poppins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30400" y="4293874"/>
            <a:ext cx="1082132" cy="1082132"/>
            <a:chOff x="0" y="0"/>
            <a:chExt cx="1442843" cy="144284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42843" cy="144284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55846" y="56803"/>
              <a:ext cx="531151" cy="118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58"/>
                </a:lnSpc>
              </a:pPr>
              <a:r>
                <a:rPr lang="en-US" sz="5184" dirty="0">
                  <a:solidFill>
                    <a:srgbClr val="F4F4F4"/>
                  </a:solidFill>
                  <a:latin typeface="Poppins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56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557019" y="632530"/>
            <a:ext cx="6420157" cy="24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 Bold"/>
              </a:rPr>
              <a:t>About the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0682" y="2392371"/>
            <a:ext cx="16139" cy="68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6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144000" y="343287"/>
            <a:ext cx="8335189" cy="1085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49"/>
              </a:lnSpc>
            </a:pPr>
            <a:r>
              <a:rPr lang="en-US" sz="3899" dirty="0">
                <a:solidFill>
                  <a:srgbClr val="000000"/>
                </a:solidFill>
                <a:latin typeface="Georgia Pro Bold"/>
              </a:rPr>
              <a:t>Features/Independent variables</a:t>
            </a:r>
          </a:p>
          <a:p>
            <a:pPr algn="just">
              <a:lnSpc>
                <a:spcPts val="5849"/>
              </a:lnSpc>
            </a:pPr>
            <a:endParaRPr lang="en-US" sz="3899" dirty="0">
              <a:solidFill>
                <a:srgbClr val="000000"/>
              </a:solidFill>
              <a:latin typeface="Georgia Pro Bold"/>
            </a:endParaRP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ID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marital 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age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education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housing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loan 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month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day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duration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campaign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pdays</a:t>
            </a:r>
            <a:endParaRPr lang="en-US" sz="2900" dirty="0">
              <a:solidFill>
                <a:srgbClr val="000000"/>
              </a:solidFill>
              <a:latin typeface="Georgia Pro"/>
            </a:endParaRP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previous</a:t>
            </a: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poutcome</a:t>
            </a:r>
            <a:endParaRPr lang="en-US" sz="2900" dirty="0">
              <a:solidFill>
                <a:srgbClr val="000000"/>
              </a:solidFill>
              <a:latin typeface="Georgia Pro"/>
            </a:endParaRPr>
          </a:p>
          <a:p>
            <a:pPr marL="626111" lvl="1" indent="-313055" algn="just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Georgia Pro"/>
              </a:rPr>
              <a:t> y (Previous subscription)</a:t>
            </a:r>
          </a:p>
          <a:p>
            <a:pPr algn="just">
              <a:lnSpc>
                <a:spcPts val="4350"/>
              </a:lnSpc>
            </a:pPr>
            <a:endParaRPr lang="en-US" sz="2900" dirty="0">
              <a:solidFill>
                <a:srgbClr val="000000"/>
              </a:solidFill>
              <a:latin typeface="Georgia Pro"/>
            </a:endParaRPr>
          </a:p>
          <a:p>
            <a:pPr algn="just">
              <a:lnSpc>
                <a:spcPts val="4350"/>
              </a:lnSpc>
            </a:pPr>
            <a:endParaRPr lang="en-US" sz="2900" dirty="0">
              <a:solidFill>
                <a:srgbClr val="000000"/>
              </a:solidFill>
              <a:latin typeface="Georgia Pro"/>
            </a:endParaRPr>
          </a:p>
          <a:p>
            <a:pPr algn="just">
              <a:lnSpc>
                <a:spcPts val="4350"/>
              </a:lnSpc>
            </a:pPr>
            <a:endParaRPr lang="en-US" sz="2900" dirty="0">
              <a:solidFill>
                <a:srgbClr val="000000"/>
              </a:solidFill>
              <a:latin typeface="Georgia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4352" y="4366891"/>
            <a:ext cx="7534195" cy="28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Georgia Pro" panose="020B0604020202020204" charset="0"/>
              </a:rPr>
              <a:t>Dependent variable</a:t>
            </a: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Georgia Pro" panose="020B0604020202020204" charset="0"/>
            </a:endParaRPr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Georgia Pro" panose="020B0604020202020204" charset="0"/>
              </a:rPr>
              <a:t>Default</a:t>
            </a:r>
            <a:r>
              <a:rPr lang="en-US" sz="3999" dirty="0">
                <a:solidFill>
                  <a:srgbClr val="000000"/>
                </a:solidFill>
                <a:latin typeface="Georgia Pro" panose="020B0604020202020204" charset="0"/>
              </a:rPr>
              <a:t>: Has a previous default Yes or 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050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9763979" y="263097"/>
            <a:ext cx="7039082" cy="6244309"/>
          </a:xfrm>
          <a:custGeom>
            <a:avLst/>
            <a:gdLst/>
            <a:ahLst/>
            <a:cxnLst/>
            <a:rect l="l" t="t" r="r" b="b"/>
            <a:pathLst>
              <a:path w="7039082" h="6244309">
                <a:moveTo>
                  <a:pt x="0" y="0"/>
                </a:moveTo>
                <a:lnTo>
                  <a:pt x="7039081" y="0"/>
                </a:lnTo>
                <a:lnTo>
                  <a:pt x="7039081" y="6244310"/>
                </a:lnTo>
                <a:lnTo>
                  <a:pt x="0" y="62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62" t="-13591" r="-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810" y="6507407"/>
            <a:ext cx="7039082" cy="3612510"/>
          </a:xfrm>
          <a:custGeom>
            <a:avLst/>
            <a:gdLst/>
            <a:ahLst/>
            <a:cxnLst/>
            <a:rect l="l" t="t" r="r" b="b"/>
            <a:pathLst>
              <a:path w="7039082" h="3612510">
                <a:moveTo>
                  <a:pt x="0" y="0"/>
                </a:moveTo>
                <a:lnTo>
                  <a:pt x="7039082" y="0"/>
                </a:lnTo>
                <a:lnTo>
                  <a:pt x="7039082" y="3612510"/>
                </a:lnTo>
                <a:lnTo>
                  <a:pt x="0" y="3612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159" y="1315486"/>
            <a:ext cx="7878345" cy="259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Data 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371" y="4518589"/>
            <a:ext cx="7432158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Understanding the dataset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Data cleaning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Missing values treatment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</a:rPr>
              <a:t> Handling outliers(Percentile method)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425" y="1544067"/>
            <a:ext cx="6047502" cy="4168925"/>
          </a:xfrm>
          <a:custGeom>
            <a:avLst/>
            <a:gdLst/>
            <a:ahLst/>
            <a:cxnLst/>
            <a:rect l="l" t="t" r="r" b="b"/>
            <a:pathLst>
              <a:path w="6047502" h="4168925">
                <a:moveTo>
                  <a:pt x="0" y="0"/>
                </a:moveTo>
                <a:lnTo>
                  <a:pt x="6047502" y="0"/>
                </a:lnTo>
                <a:lnTo>
                  <a:pt x="6047502" y="4168926"/>
                </a:lnTo>
                <a:lnTo>
                  <a:pt x="0" y="416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95" r="-31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5427" y="1447610"/>
            <a:ext cx="4760178" cy="4453995"/>
          </a:xfrm>
          <a:custGeom>
            <a:avLst/>
            <a:gdLst/>
            <a:ahLst/>
            <a:cxnLst/>
            <a:rect l="l" t="t" r="r" b="b"/>
            <a:pathLst>
              <a:path w="4760178" h="4453995">
                <a:moveTo>
                  <a:pt x="0" y="0"/>
                </a:moveTo>
                <a:lnTo>
                  <a:pt x="4760179" y="0"/>
                </a:lnTo>
                <a:lnTo>
                  <a:pt x="4760179" y="4453995"/>
                </a:lnTo>
                <a:lnTo>
                  <a:pt x="0" y="445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1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94406" y="1586753"/>
            <a:ext cx="4638628" cy="4361840"/>
          </a:xfrm>
          <a:custGeom>
            <a:avLst/>
            <a:gdLst/>
            <a:ahLst/>
            <a:cxnLst/>
            <a:rect l="l" t="t" r="r" b="b"/>
            <a:pathLst>
              <a:path w="4638628" h="4361840">
                <a:moveTo>
                  <a:pt x="0" y="0"/>
                </a:moveTo>
                <a:lnTo>
                  <a:pt x="4638628" y="0"/>
                </a:lnTo>
                <a:lnTo>
                  <a:pt x="4638628" y="4361840"/>
                </a:lnTo>
                <a:lnTo>
                  <a:pt x="0" y="436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9" t="-3026" r="-20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89" y="5948593"/>
            <a:ext cx="4993090" cy="4198271"/>
          </a:xfrm>
          <a:custGeom>
            <a:avLst/>
            <a:gdLst/>
            <a:ahLst/>
            <a:cxnLst/>
            <a:rect l="l" t="t" r="r" b="b"/>
            <a:pathLst>
              <a:path w="4993090" h="4198271">
                <a:moveTo>
                  <a:pt x="0" y="0"/>
                </a:moveTo>
                <a:lnTo>
                  <a:pt x="4993090" y="0"/>
                </a:lnTo>
                <a:lnTo>
                  <a:pt x="4993090" y="4198272"/>
                </a:lnTo>
                <a:lnTo>
                  <a:pt x="0" y="419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23473" y="6094644"/>
            <a:ext cx="5048392" cy="4052221"/>
          </a:xfrm>
          <a:custGeom>
            <a:avLst/>
            <a:gdLst/>
            <a:ahLst/>
            <a:cxnLst/>
            <a:rect l="l" t="t" r="r" b="b"/>
            <a:pathLst>
              <a:path w="5048392" h="4052221">
                <a:moveTo>
                  <a:pt x="0" y="0"/>
                </a:moveTo>
                <a:lnTo>
                  <a:pt x="5048391" y="0"/>
                </a:lnTo>
                <a:lnTo>
                  <a:pt x="5048391" y="4052221"/>
                </a:lnTo>
                <a:lnTo>
                  <a:pt x="0" y="4052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94406" y="6388578"/>
            <a:ext cx="4638628" cy="3898422"/>
          </a:xfrm>
          <a:custGeom>
            <a:avLst/>
            <a:gdLst/>
            <a:ahLst/>
            <a:cxnLst/>
            <a:rect l="l" t="t" r="r" b="b"/>
            <a:pathLst>
              <a:path w="4638628" h="3898422">
                <a:moveTo>
                  <a:pt x="0" y="0"/>
                </a:moveTo>
                <a:lnTo>
                  <a:pt x="4638628" y="0"/>
                </a:lnTo>
                <a:lnTo>
                  <a:pt x="4638628" y="3898422"/>
                </a:lnTo>
                <a:lnTo>
                  <a:pt x="0" y="389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38183"/>
            <a:ext cx="15402590" cy="118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79"/>
              </a:lnSpc>
            </a:pPr>
            <a:r>
              <a:rPr lang="en-US" sz="3899">
                <a:solidFill>
                  <a:srgbClr val="000000"/>
                </a:solidFill>
                <a:latin typeface="IBM Plex Sans Bold"/>
              </a:rPr>
              <a:t>Pre cleaning Univariate analysis (Before handling outliers)</a:t>
            </a:r>
          </a:p>
          <a:p>
            <a:pPr marL="0" lvl="0" indent="0" algn="r">
              <a:lnSpc>
                <a:spcPts val="4679"/>
              </a:lnSpc>
              <a:spcBef>
                <a:spcPct val="0"/>
              </a:spcBef>
            </a:pPr>
            <a:endParaRPr lang="en-US" sz="3899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Freeform 3"/>
          <p:cNvSpPr/>
          <p:nvPr/>
        </p:nvSpPr>
        <p:spPr>
          <a:xfrm>
            <a:off x="1028700" y="1183100"/>
            <a:ext cx="4575995" cy="4314510"/>
          </a:xfrm>
          <a:custGeom>
            <a:avLst/>
            <a:gdLst/>
            <a:ahLst/>
            <a:cxnLst/>
            <a:rect l="l" t="t" r="r" b="b"/>
            <a:pathLst>
              <a:path w="4575995" h="4314510">
                <a:moveTo>
                  <a:pt x="0" y="0"/>
                </a:moveTo>
                <a:lnTo>
                  <a:pt x="4575995" y="0"/>
                </a:lnTo>
                <a:lnTo>
                  <a:pt x="4575995" y="4314510"/>
                </a:lnTo>
                <a:lnTo>
                  <a:pt x="0" y="431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49075" y="1274616"/>
            <a:ext cx="4653295" cy="4336237"/>
          </a:xfrm>
          <a:custGeom>
            <a:avLst/>
            <a:gdLst/>
            <a:ahLst/>
            <a:cxnLst/>
            <a:rect l="l" t="t" r="r" b="b"/>
            <a:pathLst>
              <a:path w="4653295" h="4336237">
                <a:moveTo>
                  <a:pt x="0" y="0"/>
                </a:moveTo>
                <a:lnTo>
                  <a:pt x="4653295" y="0"/>
                </a:lnTo>
                <a:lnTo>
                  <a:pt x="4653295" y="4336236"/>
                </a:lnTo>
                <a:lnTo>
                  <a:pt x="0" y="433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67898" y="1274616"/>
            <a:ext cx="4808151" cy="4449479"/>
          </a:xfrm>
          <a:custGeom>
            <a:avLst/>
            <a:gdLst/>
            <a:ahLst/>
            <a:cxnLst/>
            <a:rect l="l" t="t" r="r" b="b"/>
            <a:pathLst>
              <a:path w="4808151" h="4449479">
                <a:moveTo>
                  <a:pt x="0" y="0"/>
                </a:moveTo>
                <a:lnTo>
                  <a:pt x="4808151" y="0"/>
                </a:lnTo>
                <a:lnTo>
                  <a:pt x="4808151" y="4449478"/>
                </a:lnTo>
                <a:lnTo>
                  <a:pt x="0" y="4449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7961" y="5809724"/>
            <a:ext cx="5114536" cy="4294719"/>
          </a:xfrm>
          <a:custGeom>
            <a:avLst/>
            <a:gdLst/>
            <a:ahLst/>
            <a:cxnLst/>
            <a:rect l="l" t="t" r="r" b="b"/>
            <a:pathLst>
              <a:path w="5114536" h="4294719">
                <a:moveTo>
                  <a:pt x="0" y="0"/>
                </a:moveTo>
                <a:lnTo>
                  <a:pt x="5114536" y="0"/>
                </a:lnTo>
                <a:lnTo>
                  <a:pt x="5114536" y="4294720"/>
                </a:lnTo>
                <a:lnTo>
                  <a:pt x="0" y="4294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70597" y="5974792"/>
            <a:ext cx="4760421" cy="3884317"/>
          </a:xfrm>
          <a:custGeom>
            <a:avLst/>
            <a:gdLst/>
            <a:ahLst/>
            <a:cxnLst/>
            <a:rect l="l" t="t" r="r" b="b"/>
            <a:pathLst>
              <a:path w="4760421" h="3884317">
                <a:moveTo>
                  <a:pt x="0" y="0"/>
                </a:moveTo>
                <a:lnTo>
                  <a:pt x="4760421" y="0"/>
                </a:lnTo>
                <a:lnTo>
                  <a:pt x="4760421" y="3884318"/>
                </a:lnTo>
                <a:lnTo>
                  <a:pt x="0" y="3884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68467" y="5892258"/>
            <a:ext cx="4907582" cy="4129651"/>
          </a:xfrm>
          <a:custGeom>
            <a:avLst/>
            <a:gdLst/>
            <a:ahLst/>
            <a:cxnLst/>
            <a:rect l="l" t="t" r="r" b="b"/>
            <a:pathLst>
              <a:path w="4907582" h="4129651">
                <a:moveTo>
                  <a:pt x="0" y="0"/>
                </a:moveTo>
                <a:lnTo>
                  <a:pt x="4907582" y="0"/>
                </a:lnTo>
                <a:lnTo>
                  <a:pt x="4907582" y="4129652"/>
                </a:lnTo>
                <a:lnTo>
                  <a:pt x="0" y="4129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3425" y="371483"/>
            <a:ext cx="15402590" cy="109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Post cleaning Univariate analysis (After handling outliers)</a:t>
            </a:r>
          </a:p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IBM Plex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055" y="1235308"/>
            <a:ext cx="4802467" cy="4420069"/>
          </a:xfrm>
          <a:custGeom>
            <a:avLst/>
            <a:gdLst/>
            <a:ahLst/>
            <a:cxnLst/>
            <a:rect l="l" t="t" r="r" b="b"/>
            <a:pathLst>
              <a:path w="4802467" h="4420069">
                <a:moveTo>
                  <a:pt x="0" y="0"/>
                </a:moveTo>
                <a:lnTo>
                  <a:pt x="4802467" y="0"/>
                </a:lnTo>
                <a:lnTo>
                  <a:pt x="4802467" y="4420070"/>
                </a:lnTo>
                <a:lnTo>
                  <a:pt x="0" y="4420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6232" y="5882007"/>
            <a:ext cx="4574290" cy="4270062"/>
          </a:xfrm>
          <a:custGeom>
            <a:avLst/>
            <a:gdLst/>
            <a:ahLst/>
            <a:cxnLst/>
            <a:rect l="l" t="t" r="r" b="b"/>
            <a:pathLst>
              <a:path w="4574290" h="4270062">
                <a:moveTo>
                  <a:pt x="0" y="0"/>
                </a:moveTo>
                <a:lnTo>
                  <a:pt x="4574290" y="0"/>
                </a:lnTo>
                <a:lnTo>
                  <a:pt x="4574290" y="4270062"/>
                </a:lnTo>
                <a:lnTo>
                  <a:pt x="0" y="4270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21909" y="1235308"/>
            <a:ext cx="4458757" cy="4420069"/>
          </a:xfrm>
          <a:custGeom>
            <a:avLst/>
            <a:gdLst/>
            <a:ahLst/>
            <a:cxnLst/>
            <a:rect l="l" t="t" r="r" b="b"/>
            <a:pathLst>
              <a:path w="4458757" h="4420069">
                <a:moveTo>
                  <a:pt x="0" y="0"/>
                </a:moveTo>
                <a:lnTo>
                  <a:pt x="4458757" y="0"/>
                </a:lnTo>
                <a:lnTo>
                  <a:pt x="4458757" y="4420070"/>
                </a:lnTo>
                <a:lnTo>
                  <a:pt x="0" y="442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21909" y="5995587"/>
            <a:ext cx="4582448" cy="4042902"/>
          </a:xfrm>
          <a:custGeom>
            <a:avLst/>
            <a:gdLst/>
            <a:ahLst/>
            <a:cxnLst/>
            <a:rect l="l" t="t" r="r" b="b"/>
            <a:pathLst>
              <a:path w="4582448" h="4042902">
                <a:moveTo>
                  <a:pt x="0" y="0"/>
                </a:moveTo>
                <a:lnTo>
                  <a:pt x="4582448" y="0"/>
                </a:lnTo>
                <a:lnTo>
                  <a:pt x="4582448" y="4042902"/>
                </a:lnTo>
                <a:lnTo>
                  <a:pt x="0" y="404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4482" y="1235308"/>
            <a:ext cx="4643843" cy="4264089"/>
          </a:xfrm>
          <a:custGeom>
            <a:avLst/>
            <a:gdLst/>
            <a:ahLst/>
            <a:cxnLst/>
            <a:rect l="l" t="t" r="r" b="b"/>
            <a:pathLst>
              <a:path w="4643843" h="4264089">
                <a:moveTo>
                  <a:pt x="0" y="0"/>
                </a:moveTo>
                <a:lnTo>
                  <a:pt x="4643842" y="0"/>
                </a:lnTo>
                <a:lnTo>
                  <a:pt x="4643842" y="4264089"/>
                </a:lnTo>
                <a:lnTo>
                  <a:pt x="0" y="4264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22475" y="5768427"/>
            <a:ext cx="5161059" cy="4270062"/>
          </a:xfrm>
          <a:custGeom>
            <a:avLst/>
            <a:gdLst/>
            <a:ahLst/>
            <a:cxnLst/>
            <a:rect l="l" t="t" r="r" b="b"/>
            <a:pathLst>
              <a:path w="5161059" h="4270062">
                <a:moveTo>
                  <a:pt x="0" y="0"/>
                </a:moveTo>
                <a:lnTo>
                  <a:pt x="5161059" y="0"/>
                </a:lnTo>
                <a:lnTo>
                  <a:pt x="5161059" y="4270062"/>
                </a:lnTo>
                <a:lnTo>
                  <a:pt x="0" y="427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575423" y="257175"/>
            <a:ext cx="15402590" cy="55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Bivariate and multivariate analysis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923714" y="5092338"/>
            <a:ext cx="4774640" cy="63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Georgia Pro Bold"/>
              </a:rPr>
              <a:t>Balance and default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4142400" y="5043966"/>
            <a:ext cx="464236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Georgia Pro Bold"/>
              </a:rPr>
              <a:t>Marital and default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0404924" y="5052286"/>
            <a:ext cx="4140493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eorgia Pro Bold"/>
              </a:rPr>
              <a:t>Age and default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627</Words>
  <Application>Microsoft Office PowerPoint</Application>
  <PresentationFormat>Custom</PresentationFormat>
  <Paragraphs>147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Georgia Pro</vt:lpstr>
      <vt:lpstr>Arial</vt:lpstr>
      <vt:lpstr>IBM Plex Sans Bold</vt:lpstr>
      <vt:lpstr>Georgia Pro Bold</vt:lpstr>
      <vt:lpstr>IBM Plex Sans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cp:lastModifiedBy>Microsoft account</cp:lastModifiedBy>
  <cp:revision>9</cp:revision>
  <dcterms:created xsi:type="dcterms:W3CDTF">2006-08-16T00:00:00Z</dcterms:created>
  <dcterms:modified xsi:type="dcterms:W3CDTF">2023-07-04T13:31:39Z</dcterms:modified>
  <dc:identifier>DAFnifSyztg</dc:identifier>
</cp:coreProperties>
</file>